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Impact" panose="020B0806030902050204" pitchFamily="34" charset="0"/>
      <p:regular r:id="rId26"/>
    </p:embeddedFont>
    <p:embeddedFont>
      <p:font typeface="Old Standard TT" pitchFamily="2" charset="77"/>
      <p:regular r:id="rId27"/>
      <p:bold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E0E925-B400-4C98-9AA3-F32FE5561E58}">
  <a:tblStyle styleId="{61E0E925-B400-4C98-9AA3-F32FE5561E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>
      <p:cViewPr varScale="1">
        <p:scale>
          <a:sx n="141" d="100"/>
          <a:sy n="141" d="100"/>
        </p:scale>
        <p:origin x="80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40cb98f0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40cb98f0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40cb98f0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40cb98f0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56cd7e1d2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56cd7e1d2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56cd7e1d2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56cd7e1d2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56cd7e1d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56cd7e1d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c40cb98f0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c40cb98f02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40cb98f02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40cb98f02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40cb98f02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40cb98f02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c7d19014c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c7d19014c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40cb98f0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40cb98f0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40cb98f0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40cb98f0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40cb98f0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40cb98f0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40cb98f02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40cb98f02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40cb98f02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40cb98f02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56cd7e1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56cd7e1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40cb98f02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40cb98f02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40cb98f0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40cb98f0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56cd7e1d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56cd7e1d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10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1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1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1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14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15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16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-tandfonline-com.ezproxy.library.yorku.ca/doi/full/10.1080/21645515.2020.1794684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mdpi.com/2218-273X/10/9/1312" TargetMode="External"/><Relationship Id="rId4" Type="http://schemas.openxmlformats.org/officeDocument/2006/relationships/hyperlink" Target="https://www.mdpi.com/1660-4601/17/12/4484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yyctimes.ca/index.php/2021/01/11/father-son-team-allege-tim-hortons-took-their-covid-safe-lid-applicator-idea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academic-oup-com.ezproxy.library.yorku.ca/cid/article/71/16/2207/5800047" TargetMode="External"/><Relationship Id="rId4" Type="http://schemas.openxmlformats.org/officeDocument/2006/relationships/hyperlink" Target="https://www.ucdavis.edu/coronavirus/news/your-mask-cuts-own-risk-65-percent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tags" Target="../tags/tag8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Cleanstix As A Covid Safe Lid Applicator</a:t>
            </a:r>
            <a:r>
              <a:rPr lang="en"/>
              <a:t> 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By Chigozirim Kelvin Igwe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215410848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HLST 4340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85875" y="1049625"/>
            <a:ext cx="3961999" cy="297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Title HTA.m4a" descr="Title HTA.m4a">
            <a:hlinkClick r:id="" action="ppaction://media"/>
            <a:extLst>
              <a:ext uri="{FF2B5EF4-FFF2-40B4-BE49-F238E27FC236}">
                <a16:creationId xmlns:a16="http://schemas.microsoft.com/office/drawing/2014/main" id="{94D500FB-39EF-7644-AC5B-0FC23E8B629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23200" y="3301701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73"/>
    </mc:Choice>
    <mc:Fallback xmlns="">
      <p:transition spd="slow" advTm="22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333" objId="2"/>
        <p14:stopEvt time="18100" objId="2"/>
        <p14:playEvt time="18507" objId="2"/>
        <p14:stopEvt time="22573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Evaluating The Clinical Impact Of Clearcap</a:t>
            </a: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87"/>
              <a:t>Decision Tree modelling was employed for both cost utility analysis and simulated case modeling with two actionable options, along with their possible consequences and likelihood/probability of occuring. </a:t>
            </a:r>
            <a:endParaRPr sz="2587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87"/>
              <a:t>Actionable options include: </a:t>
            </a:r>
            <a:endParaRPr sz="2587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87"/>
              <a:t>1)	 Decide to purchase and use Clear cap </a:t>
            </a:r>
            <a:endParaRPr sz="2587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87"/>
              <a:t>2)	 Continue with Industry standard </a:t>
            </a:r>
            <a:endParaRPr sz="2587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87"/>
              <a:t> Possible Outcomes for both options: </a:t>
            </a:r>
            <a:endParaRPr sz="2587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87"/>
              <a:t>1)	Test positive for Covid 19 </a:t>
            </a:r>
            <a:endParaRPr sz="2587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87"/>
              <a:t>2)	Test Negative for Covid 19</a:t>
            </a:r>
            <a:endParaRPr sz="2587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Evaluating Clinical Impact 10.m4a" descr="Evaluating Clinical Impact 10.m4a">
            <a:hlinkClick r:id="" action="ppaction://media"/>
            <a:extLst>
              <a:ext uri="{FF2B5EF4-FFF2-40B4-BE49-F238E27FC236}">
                <a16:creationId xmlns:a16="http://schemas.microsoft.com/office/drawing/2014/main" id="{8D7602C9-2B32-E140-A3D9-9566D4AA724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62297" y="3260819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393"/>
    </mc:Choice>
    <mc:Fallback xmlns="">
      <p:transition spd="slow" advTm="50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556" objId="2"/>
        <p14:stopEvt time="45988" objId="2"/>
        <p14:playEvt time="49530" objId="2"/>
        <p14:stopEvt time="50393" objId="2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Evaluating The Clinical Impact Of Clearcap Continued</a:t>
            </a:r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Currently, industry standard which is wearing masks reduces the probability of catching the virus by 0.65.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1QALY is gained for every case of the virus prevented. i.e., tests negative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1QALY is lost for every case of the virus. i.e., tests positive  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 new intervention reduces the probability of catching the virus to 0.95.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 N=100 participants, were assigned to each option to aid in modeling the outcomes and costs associated with both options.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 cost of care for an individual admitted by a Health Centre per night is projected to be $7000 source CIHI.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HTA 11.m4a" descr="HTA 11.m4a">
            <a:hlinkClick r:id="" action="ppaction://media"/>
            <a:extLst>
              <a:ext uri="{FF2B5EF4-FFF2-40B4-BE49-F238E27FC236}">
                <a16:creationId xmlns:a16="http://schemas.microsoft.com/office/drawing/2014/main" id="{D6352A50-0DED-234C-BF96-CFD8E52A59B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23612" y="35655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346"/>
    </mc:Choice>
    <mc:Fallback xmlns="">
      <p:transition spd="slow" advTm="86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6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821" objId="2"/>
        <p14:stopEvt time="86130" objId="2"/>
        <p14:playEvt time="86164" objId="2"/>
        <p14:stopEvt time="86346" objId="2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Model Case Predictions</a:t>
            </a:r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body" idx="1"/>
          </p:nvPr>
        </p:nvSpPr>
        <p:spPr>
          <a:xfrm>
            <a:off x="311700" y="1180725"/>
            <a:ext cx="8520600" cy="30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Model of Case predictions using clear cap vs industry standards with 100 individuals assigned to each option  </a:t>
            </a:r>
            <a:endParaRPr/>
          </a:p>
        </p:txBody>
      </p:sp>
      <p:graphicFrame>
        <p:nvGraphicFramePr>
          <p:cNvPr id="128" name="Google Shape;128;p24"/>
          <p:cNvGraphicFramePr/>
          <p:nvPr/>
        </p:nvGraphicFramePr>
        <p:xfrm>
          <a:off x="457200" y="1991100"/>
          <a:ext cx="6229350" cy="1563153"/>
        </p:xfrm>
        <a:graphic>
          <a:graphicData uri="http://schemas.openxmlformats.org/drawingml/2006/table">
            <a:tbl>
              <a:tblPr>
                <a:noFill/>
                <a:tableStyleId>{61E0E925-B400-4C98-9AA3-F32FE5561E58}</a:tableStyleId>
              </a:tblPr>
              <a:tblGrid>
                <a:gridCol w="130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4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6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Clear cap (intervention)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Industry Standard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 positive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 Negative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 positive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 Negative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Total (no. of cases)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9" name="Google Shape;129;p24"/>
          <p:cNvSpPr txBox="1"/>
          <p:nvPr/>
        </p:nvSpPr>
        <p:spPr>
          <a:xfrm>
            <a:off x="609600" y="21435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Model case prediction 12.m4a" descr="Model case prediction 12.m4a">
            <a:hlinkClick r:id="" action="ppaction://media"/>
            <a:extLst>
              <a:ext uri="{FF2B5EF4-FFF2-40B4-BE49-F238E27FC236}">
                <a16:creationId xmlns:a16="http://schemas.microsoft.com/office/drawing/2014/main" id="{A1DB7D26-659A-DB49-9D50-0F6BE1F3CA5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88222" y="81575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240"/>
    </mc:Choice>
    <mc:Fallback xmlns="">
      <p:transition spd="slow" advTm="61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428" objId="2"/>
        <p14:stopEvt time="57073" objId="2"/>
        <p14:playEvt time="61016" objId="2"/>
        <p14:stopEvt time="61240" objId="2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Evaluating The Clinical Impact Of Clearcap (QALY’s)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body" idx="1"/>
          </p:nvPr>
        </p:nvSpPr>
        <p:spPr>
          <a:xfrm>
            <a:off x="311700" y="1283700"/>
            <a:ext cx="8520600" cy="25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Projected gains and losses of QALY’s associated with each option</a:t>
            </a:r>
            <a:endParaRPr/>
          </a:p>
        </p:txBody>
      </p:sp>
      <p:graphicFrame>
        <p:nvGraphicFramePr>
          <p:cNvPr id="136" name="Google Shape;136;p25"/>
          <p:cNvGraphicFramePr/>
          <p:nvPr/>
        </p:nvGraphicFramePr>
        <p:xfrm>
          <a:off x="527525" y="1704775"/>
          <a:ext cx="6419850" cy="2154308"/>
        </p:xfrm>
        <a:graphic>
          <a:graphicData uri="http://schemas.openxmlformats.org/drawingml/2006/table">
            <a:tbl>
              <a:tblPr>
                <a:noFill/>
                <a:tableStyleId>{61E0E925-B400-4C98-9AA3-F32FE5561E58}</a:tableStyleId>
              </a:tblPr>
              <a:tblGrid>
                <a:gridCol w="145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1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Clear cap (intervention)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Industry Standard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Negative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Negative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5*(-1)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95*(1)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35*(-1)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65*(1)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Num of cases*cost of care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 QALY’s lost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95 QALY’s gained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 QALY’s lost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65 QALY’s gained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Total Cost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7" name="Google Shape;137;p25"/>
          <p:cNvSpPr txBox="1"/>
          <p:nvPr/>
        </p:nvSpPr>
        <p:spPr>
          <a:xfrm>
            <a:off x="527525" y="17809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Clinical 13 HTA.m4a" descr="Clinical 13 HTA.m4a">
            <a:hlinkClick r:id="" action="ppaction://media"/>
            <a:extLst>
              <a:ext uri="{FF2B5EF4-FFF2-40B4-BE49-F238E27FC236}">
                <a16:creationId xmlns:a16="http://schemas.microsoft.com/office/drawing/2014/main" id="{49A25E37-AB96-E945-AD36-A054B8E13BE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03675" y="3678875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101"/>
    </mc:Choice>
    <mc:Fallback xmlns="">
      <p:transition spd="slow" advTm="521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210" objId="2"/>
        <p14:stopEvt time="50747" objId="2"/>
        <p14:playEvt time="51936" objId="2"/>
        <p14:stopEvt time="52101" objId="2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Evaluating The Economic Impact </a:t>
            </a:r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/>
              <a:t>Costs incurred to the provincial health budget</a:t>
            </a:r>
            <a:endParaRPr b="1"/>
          </a:p>
        </p:txBody>
      </p:sp>
      <p:graphicFrame>
        <p:nvGraphicFramePr>
          <p:cNvPr id="144" name="Google Shape;144;p26"/>
          <p:cNvGraphicFramePr/>
          <p:nvPr/>
        </p:nvGraphicFramePr>
        <p:xfrm>
          <a:off x="410300" y="1535725"/>
          <a:ext cx="6229350" cy="2154308"/>
        </p:xfrm>
        <a:graphic>
          <a:graphicData uri="http://schemas.openxmlformats.org/drawingml/2006/table">
            <a:tbl>
              <a:tblPr>
                <a:noFill/>
                <a:tableStyleId>{61E0E925-B400-4C98-9AA3-F32FE5561E58}</a:tableStyleId>
              </a:tblPr>
              <a:tblGrid>
                <a:gridCol w="1266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85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Clear cap (intervention)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Industry Standard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Negative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COVID 19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Negative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5*7000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35*7000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65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Num of cases*total cost of care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$35000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$245000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Total Cost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5" name="Google Shape;145;p26"/>
          <p:cNvSpPr txBox="1"/>
          <p:nvPr/>
        </p:nvSpPr>
        <p:spPr>
          <a:xfrm>
            <a:off x="562700" y="16881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Economic impact 14.m4a" descr="Economic impact 14.m4a">
            <a:hlinkClick r:id="" action="ppaction://media"/>
            <a:extLst>
              <a:ext uri="{FF2B5EF4-FFF2-40B4-BE49-F238E27FC236}">
                <a16:creationId xmlns:a16="http://schemas.microsoft.com/office/drawing/2014/main" id="{FD31E442-C4D5-5141-B5B3-787A31EB805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77934" y="-8821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713"/>
    </mc:Choice>
    <mc:Fallback xmlns="">
      <p:transition spd="slow" advTm="87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629" objId="2"/>
        <p14:stopEvt time="85344" objId="2"/>
        <p14:playEvt time="86941" objId="2"/>
        <p14:stopEvt time="87713" objId="2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Evaluating the Political Impact of Clearcap</a:t>
            </a:r>
            <a:endParaRPr/>
          </a:p>
        </p:txBody>
      </p:sp>
      <p:sp>
        <p:nvSpPr>
          <p:cNvPr id="151" name="Google Shape;151;p27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This intervention has the ability to prevent transmission of covid-19 from a previous hotspot for infections and, thus it’s benefits have a wide range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This intervention through curbing infection rates has the potential to ease the burden on the public health system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This intervention raises the bar for industry practice and standards if adopted as it also prevents transmission of other communicable airborne diseases such as influenza, rotavirus, </a:t>
            </a:r>
            <a:r>
              <a:rPr lang="en" dirty="0" err="1"/>
              <a:t>ebola</a:t>
            </a:r>
            <a:r>
              <a:rPr lang="en" dirty="0"/>
              <a:t> 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This intervention can save Canadian governments and public health systems millions in taxpayer dollars that would otherwise have been spent managing and treating Covid-19 patients      </a:t>
            </a:r>
            <a:endParaRPr dirty="0"/>
          </a:p>
        </p:txBody>
      </p:sp>
      <p:pic>
        <p:nvPicPr>
          <p:cNvPr id="2" name="Political 15.m4a" descr="Political 15.m4a">
            <a:hlinkClick r:id="" action="ppaction://media"/>
            <a:extLst>
              <a:ext uri="{FF2B5EF4-FFF2-40B4-BE49-F238E27FC236}">
                <a16:creationId xmlns:a16="http://schemas.microsoft.com/office/drawing/2014/main" id="{F4CC1E46-D6D5-5344-8BEB-2F562B2CB4C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14558" y="4089595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908"/>
    </mc:Choice>
    <mc:Fallback xmlns="">
      <p:transition spd="slow" advTm="59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298" objId="2"/>
        <p14:stopEvt time="57459" objId="2"/>
        <p14:playEvt time="59715" objId="2"/>
        <p14:stopEvt time="59908" objId="2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 </a:t>
            </a:r>
            <a:endParaRPr/>
          </a:p>
        </p:txBody>
      </p:sp>
      <p:sp>
        <p:nvSpPr>
          <p:cNvPr id="157" name="Google Shape;157;p28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Deciding to adopt the Clear cap intervention would cost $35 as an initial investment to purchase product.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 Clear cap would then incur an additional cost of $35000 per night at health center's for every 100 individuals served by franchise to the provincial healthcare budget($350 per individual).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 In other words, for every 100 individuals served 5 individuals are likely to contract the virus. However, adhering to Industry standards would incur a cost of $245000 per night at health </a:t>
            </a:r>
            <a:r>
              <a:rPr lang="en" dirty="0" err="1"/>
              <a:t>centres</a:t>
            </a:r>
            <a:r>
              <a:rPr lang="en" dirty="0"/>
              <a:t> for every 100 individuals served, in other words 35 people get sick ($2450 per person).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 Adopting the Clear Cap health technology would save provincial Canadian Health systems $210,000 per day for every 100 individuals served, saving $2065 per individual.                                           </a:t>
            </a:r>
            <a:endParaRPr dirty="0"/>
          </a:p>
        </p:txBody>
      </p:sp>
      <p:pic>
        <p:nvPicPr>
          <p:cNvPr id="2" name="Key finding 16.m4a" descr="Key finding 16.m4a">
            <a:hlinkClick r:id="" action="ppaction://media"/>
            <a:extLst>
              <a:ext uri="{FF2B5EF4-FFF2-40B4-BE49-F238E27FC236}">
                <a16:creationId xmlns:a16="http://schemas.microsoft.com/office/drawing/2014/main" id="{DBB86830-0DF1-1D42-B040-2515A88A3A1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41307" y="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53"/>
    </mc:Choice>
    <mc:Fallback xmlns="">
      <p:transition spd="slow" advTm="87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698" objId="2"/>
        <p14:stopEvt time="76464" objId="2"/>
        <p14:playEvt time="85580" objId="2"/>
        <p14:stopEvt time="87453" objId="2"/>
      </p14:showEvt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Concluding Remarks </a:t>
            </a:r>
            <a:endParaRPr/>
          </a:p>
        </p:txBody>
      </p:sp>
      <p:sp>
        <p:nvSpPr>
          <p:cNvPr id="163" name="Google Shape;163;p29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 conclusion this report recommends the adoption of the Covid-19 safe lid applicator intervention called </a:t>
            </a:r>
            <a:r>
              <a:rPr lang="en" dirty="0" err="1"/>
              <a:t>Clearcap</a:t>
            </a:r>
            <a:r>
              <a:rPr lang="en" dirty="0"/>
              <a:t>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This intervention would save thousands of tax dollars which would have otherwise been spent on treatment costs if adopted province wide within Ontario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This intervention would also assist in reducing infection rates of Covid-19 across beverage serving industries by preventing client to customer transactions</a:t>
            </a:r>
            <a:endParaRPr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 </a:t>
            </a:r>
            <a:endParaRPr dirty="0"/>
          </a:p>
        </p:txBody>
      </p:sp>
      <p:pic>
        <p:nvPicPr>
          <p:cNvPr id="2" name="Concluding remarks.m4a" descr="Concluding remarks.m4a">
            <a:hlinkClick r:id="" action="ppaction://media"/>
            <a:extLst>
              <a:ext uri="{FF2B5EF4-FFF2-40B4-BE49-F238E27FC236}">
                <a16:creationId xmlns:a16="http://schemas.microsoft.com/office/drawing/2014/main" id="{63847A2A-56F6-2840-90E6-5057115DD22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82051" y="3632012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209"/>
    </mc:Choice>
    <mc:Fallback xmlns="">
      <p:transition spd="slow" advTm="40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913" objId="2"/>
        <p14:stopEvt time="38883" objId="2"/>
        <p14:playEvt time="39945" objId="2"/>
        <p14:stopEvt time="40209" objId="2"/>
      </p14:showEvt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References </a:t>
            </a:r>
            <a:endParaRPr/>
          </a:p>
        </p:txBody>
      </p:sp>
      <p:sp>
        <p:nvSpPr>
          <p:cNvPr id="169" name="Google Shape;169;p30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914400" lvl="0" indent="-300037" algn="l" rtl="0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Rizwan K, Rasheed T, Khan SA, Bilal M &amp; Mahmood T. (2020). </a:t>
            </a:r>
            <a:r>
              <a:rPr lang="en" i="1"/>
              <a:t>Current perspective on diagnosis, epidemiological assessment, prevention strategies, and potential therapeutic interventions for severe acute respiratory infections caused by 2019 novel coronavirus (SARS-CoV-2). Human vaccines &amp; Immunotherapeutics,</a:t>
            </a:r>
            <a:r>
              <a:rPr lang="en"/>
              <a:t> 16, 3001-3010. https://doi.org/10.1080/21645515.2020.1794684, 10.1080/21645515.2020.1794684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https://www-tandfonline-com.ezproxy.library.yorku.ca/doi/full/10.1080/21645515.2020.1794684</a:t>
            </a:r>
            <a:r>
              <a:rPr lang="en"/>
              <a:t>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914400" lvl="0" indent="-300037" algn="l" rtl="0">
              <a:spcBef>
                <a:spcPts val="120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Roberts JD &amp; Tehrani SO. (2020). </a:t>
            </a:r>
            <a:r>
              <a:rPr lang="en" i="1"/>
              <a:t>Environments, Behaviors, and Inequalities: Reflecting on the Impacts of the Influenza and Coronavirus Pandemics in the United States. International Journal of Environmental Research &amp; Public Health [Electronic Resource]</a:t>
            </a:r>
            <a:r>
              <a:rPr lang="en"/>
              <a:t>, 17, https://doi.org/10.3390/ijerph17124484, 10.3390/ijerph17124484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https://www.mdpi.com/1660-4601/17/12/4484</a:t>
            </a:r>
            <a:r>
              <a:rPr lang="en"/>
              <a:t>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914400" lvl="0" indent="-300037" algn="l" rtl="0">
              <a:spcBef>
                <a:spcPts val="120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Elrashdy F, Redwan EM &amp; Uversky VN. (2020). </a:t>
            </a:r>
            <a:r>
              <a:rPr lang="en" i="1"/>
              <a:t>Why COVID-19 Transmission Is More Efficient and Aggressive Than Viral Transmission in Previous Coronavirus Epidemics?. Biomolecules</a:t>
            </a:r>
            <a:r>
              <a:rPr lang="en"/>
              <a:t>, 10, https://doi.org/10.3390/biom10091312, 10.3390/biom10091312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https://www.mdpi.com/2218-273X/10/9/1312</a:t>
            </a:r>
            <a:r>
              <a:rPr lang="en"/>
              <a:t>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96"/>
    </mc:Choice>
    <mc:Fallback xmlns="">
      <p:transition spd="slow" advTm="3896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</a:t>
            </a:r>
            <a:endParaRPr/>
          </a:p>
        </p:txBody>
      </p:sp>
      <p:sp>
        <p:nvSpPr>
          <p:cNvPr id="175" name="Google Shape;175;p3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767200" cy="37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10000"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-300037" algn="l" rtl="0">
              <a:spcBef>
                <a:spcPts val="120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Yyc Times (2021). </a:t>
            </a:r>
            <a:r>
              <a:rPr lang="en" i="1"/>
              <a:t>Father-son team allege Tim Hortons took their COVID-safe lid applicator idea.</a:t>
            </a:r>
            <a:r>
              <a:rPr lang="en"/>
              <a:t> Retrieved from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https://yyctimes.ca/index.php/2021/01/11/father-son-team-allege-tim-hortons-took-their-covid-safe-lid-applicator-idea/</a:t>
            </a:r>
            <a:r>
              <a:rPr lang="en"/>
              <a:t>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914400" lvl="0" indent="-300037" algn="l" rtl="0">
              <a:spcBef>
                <a:spcPts val="120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Kushman, R.(2020). </a:t>
            </a:r>
            <a:r>
              <a:rPr lang="en" i="1"/>
              <a:t>Your Mask Cuts Own Risk by 65 Percent</a:t>
            </a:r>
            <a:r>
              <a:rPr lang="en"/>
              <a:t> Retrieved from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https://www.ucdavis.edu/coronavirus/news/your-mask-cuts-own-risk-65-percent/</a:t>
            </a:r>
            <a:r>
              <a:rPr lang="en"/>
              <a:t> 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914400" lvl="0" indent="-300037" algn="l" rtl="0">
              <a:spcBef>
                <a:spcPts val="120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Marchand-Senecal X, Kozak R, Mubareka S, Salt N, Gubbay JB, Eshaghi A, et al. (2020). </a:t>
            </a:r>
            <a:r>
              <a:rPr lang="en" i="1"/>
              <a:t>Diagnosis and Management of First Case of COVID-19 in Canada: Lessons Applied From SARS-CoV-1. Clinical Infectious Diseases</a:t>
            </a:r>
            <a:r>
              <a:rPr lang="en"/>
              <a:t>, 71, 2207-2210. https://doi.org/10.1093/cid/ciaa227, 10.1093/cid/ciaa227 </a:t>
            </a: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https://academic-oup-com.ezproxy.library.yorku.ca/cid/article/71/16/2207/5800047</a:t>
            </a:r>
            <a:r>
              <a:rPr lang="en"/>
              <a:t>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7"/>
    </mc:Choice>
    <mc:Fallback xmlns="">
      <p:transition spd="slow" advTm="524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Introduction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COVID-19 Pandemic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COVID-19 Complications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Clearstix/Clearcap As Covid Safe Lid Applicator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Aim Of Presentation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Evaluating Impact Of Clear Cap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Clinical Analysis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Model Case Prediction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Economic Analysis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Ethical And Political Implications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Key Findings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Conclusions 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63"/>
    </mc:Choice>
    <mc:Fallback xmlns="">
      <p:transition spd="slow" advTm="956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COVID-19 Pandemic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Healthcare systems in Canada within the province of Ontario specifically are on the brink of collapse due to increased demand for patient care and complications arising from the virus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Ontario is also dealing with equipment and personnel shortages such as PPE and respiratory therapists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This technology has the potential to reduce infection/reinfection rates significantly, reducing the strain on the health system while saving lives through prevention</a:t>
            </a:r>
            <a:endParaRPr dirty="0"/>
          </a:p>
        </p:txBody>
      </p:sp>
      <p:pic>
        <p:nvPicPr>
          <p:cNvPr id="2" name="Introduction HTA.m4a" descr="Introduction HTA.m4a">
            <a:hlinkClick r:id="" action="ppaction://media"/>
            <a:extLst>
              <a:ext uri="{FF2B5EF4-FFF2-40B4-BE49-F238E27FC236}">
                <a16:creationId xmlns:a16="http://schemas.microsoft.com/office/drawing/2014/main" id="{A9931DCF-0181-DA4E-BA62-E20D5785844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28966" y="245425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272"/>
    </mc:Choice>
    <mc:Fallback xmlns="">
      <p:transition spd="slow" advTm="53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061" objId="2"/>
        <p14:stopEvt time="47023" objId="2"/>
        <p14:playEvt time="48468" objId="2"/>
        <p14:stopEvt time="53272" objId="2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Continued 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COVID-19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Can be described as an communicable illness caused by the SARS-COV 2 virus from the Coronavirus family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This virus majorly attacks the respiratory system pathways causing difficulty in breathing in patients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Transmitted via airborne droplets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Illnesses severity can range from mild to critical </a:t>
            </a: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Introduction 2 HTA.m4a" descr="Introduction 2 HTA.m4a">
            <a:hlinkClick r:id="" action="ppaction://media"/>
            <a:extLst>
              <a:ext uri="{FF2B5EF4-FFF2-40B4-BE49-F238E27FC236}">
                <a16:creationId xmlns:a16="http://schemas.microsoft.com/office/drawing/2014/main" id="{119D165F-629F-2D45-992A-E17C9697872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70115" y="445025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58"/>
    </mc:Choice>
    <mc:Fallback xmlns="">
      <p:transition spd="slow" advTm="40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241" objId="2"/>
        <p14:stopEvt time="38411" objId="2"/>
        <p14:playEvt time="38671" objId="2"/>
        <p14:stopEvt time="40358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Continued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COVID-19 Complexities </a:t>
            </a:r>
            <a:endParaRPr dirty="0"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The coronavirus can be contracted and passed by anyone within a population who interacts with an infected carrier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However not much is know as to why the virus is fatal or life threatening requiring intubation for some individuals while non fatal/mild for others.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Most Affected Populations</a:t>
            </a:r>
            <a:endParaRPr dirty="0"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Not all communities were equally affected by Covid-19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Some communities exposed to most of the harm due to the inherent vulnerabilities created by social arrangements and agreements between governments and corporate entities      </a:t>
            </a:r>
            <a:endParaRPr dirty="0"/>
          </a:p>
        </p:txBody>
      </p:sp>
      <p:pic>
        <p:nvPicPr>
          <p:cNvPr id="2" name="Introduction Complexities HTA.m4a" descr="Introduction Complexities HTA.m4a">
            <a:hlinkClick r:id="" action="ppaction://media"/>
            <a:extLst>
              <a:ext uri="{FF2B5EF4-FFF2-40B4-BE49-F238E27FC236}">
                <a16:creationId xmlns:a16="http://schemas.microsoft.com/office/drawing/2014/main" id="{0E10706E-C814-D749-8F1F-7EC06703EDF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44602" y="611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720"/>
    </mc:Choice>
    <mc:Fallback xmlns="">
      <p:transition spd="slow" advTm="96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8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518" objId="2"/>
        <p14:stopEvt time="92573" objId="2"/>
        <p14:playEvt time="96055" objId="2"/>
        <p14:stopEvt time="96720" objId="2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Continued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 Complexities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Communities severely affected by the virus includes; 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Seniors living in care homes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Seniors.i.e individuals above 60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Incarcerated individuals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Individuals with comorbidities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Individuals who are immunocompromised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Individuals living with obesity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/>
              <a:t>Individuals with chronic medical conditions.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Individuals of low income </a:t>
            </a:r>
            <a:endParaRPr/>
          </a:p>
          <a:p>
            <a:pPr marL="3200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Introduction communities HTA.m4a" descr="Introduction communities HTA.m4a">
            <a:hlinkClick r:id="" action="ppaction://media"/>
            <a:extLst>
              <a:ext uri="{FF2B5EF4-FFF2-40B4-BE49-F238E27FC236}">
                <a16:creationId xmlns:a16="http://schemas.microsoft.com/office/drawing/2014/main" id="{68A03B20-3D09-9849-AB38-5D1864503C2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69703" y="245425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20"/>
    </mc:Choice>
    <mc:Fallback xmlns="">
      <p:transition spd="slow" advTm="39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938" objId="2"/>
        <p14:stopEvt time="37908" objId="2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Introduction: Clearstix/Clearcap As Covid Safe Lid Applicator. </a:t>
            </a: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405500" y="1457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b="1" dirty="0"/>
              <a:t>Name Of Intervention:</a:t>
            </a:r>
            <a:r>
              <a:rPr lang="en" dirty="0"/>
              <a:t> </a:t>
            </a:r>
            <a:r>
              <a:rPr lang="en" dirty="0" err="1"/>
              <a:t>Covid</a:t>
            </a:r>
            <a:r>
              <a:rPr lang="en" dirty="0"/>
              <a:t> Safe Lid Applicator called the “CLEAR CAP/CLEARSTIX”</a:t>
            </a:r>
            <a:endParaRPr dirty="0"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b="1" dirty="0"/>
              <a:t>Structure And Material:</a:t>
            </a:r>
            <a:r>
              <a:rPr lang="en" dirty="0"/>
              <a:t> </a:t>
            </a:r>
            <a:r>
              <a:rPr lang="en" dirty="0" err="1"/>
              <a:t>Clearcap</a:t>
            </a:r>
            <a:r>
              <a:rPr lang="en" dirty="0"/>
              <a:t> is a simple ring, produced from medical grade plastic.</a:t>
            </a:r>
            <a:endParaRPr dirty="0"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b="1" dirty="0"/>
              <a:t>Outcome:</a:t>
            </a:r>
            <a:r>
              <a:rPr lang="en" dirty="0"/>
              <a:t> </a:t>
            </a:r>
            <a:r>
              <a:rPr lang="en" dirty="0" err="1"/>
              <a:t>Clearcap</a:t>
            </a:r>
            <a:r>
              <a:rPr lang="en" dirty="0"/>
              <a:t> prevents the transmission of this virus from workers (employees) to the customers. </a:t>
            </a:r>
            <a:endParaRPr dirty="0"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b="1" dirty="0"/>
              <a:t>Process Description:</a:t>
            </a:r>
            <a:r>
              <a:rPr lang="en" dirty="0"/>
              <a:t> The </a:t>
            </a:r>
            <a:r>
              <a:rPr lang="en" dirty="0" err="1"/>
              <a:t>Clearcap</a:t>
            </a:r>
            <a:r>
              <a:rPr lang="en" dirty="0"/>
              <a:t> enables the application of lids to cups of beverages without workers having physical contact with the  lids. This was a previously major transmission point for new COVID-19 infections and reinfections as workers were at a higher risk for contracting COVID-19.</a:t>
            </a:r>
            <a:endParaRPr dirty="0"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b="1" dirty="0"/>
              <a:t>Target Population:</a:t>
            </a:r>
            <a:r>
              <a:rPr lang="en" dirty="0"/>
              <a:t> This health intervention could be utilized by anyone in both commercial and private environments/settings, although it is primarily marketed towards companies in service industries that prepare/serve beverages to consumers. Example; Starbucks, Tim Hortons.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Clearstix-Clearcap as Covid safe..m4a" descr="Clearstix-Clearcap as Covid safe..m4a">
            <a:hlinkClick r:id="" action="ppaction://media"/>
            <a:extLst>
              <a:ext uri="{FF2B5EF4-FFF2-40B4-BE49-F238E27FC236}">
                <a16:creationId xmlns:a16="http://schemas.microsoft.com/office/drawing/2014/main" id="{49B86495-1773-E84E-B408-A9677AF1D24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18677" y="3885675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112"/>
    </mc:Choice>
    <mc:Fallback xmlns="">
      <p:transition spd="slow" advTm="81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7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336" objId="2"/>
        <p14:stopEvt time="78265" objId="2"/>
        <p14:playEvt time="80052" objId="2"/>
        <p14:stopEvt time="81112" objId="2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Aim Of Presentation </a:t>
            </a:r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goals of this presentation includes the following; 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Informing Canadian policy makers, business owners, insurance companies, hospitals, and key industry players with information about the Covid safe lid applicator mechanism.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 encourage the adoption of Covid safe lid applicators in relevant industries by providing scientifically backed evidence.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adoption of covid safe lid applicators would assist in combating infection/reinfection rates across Canada reducing the strain on the public health systems.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Ensuring the covid safe lid applicator is appropriate for commercial and domestic use within Canada.</a:t>
            </a:r>
            <a:endParaRPr/>
          </a:p>
        </p:txBody>
      </p:sp>
      <p:pic>
        <p:nvPicPr>
          <p:cNvPr id="2" name="Aim of presentation HTA.m4a" descr="Aim of presentation HTA.m4a">
            <a:hlinkClick r:id="" action="ppaction://media"/>
            <a:extLst>
              <a:ext uri="{FF2B5EF4-FFF2-40B4-BE49-F238E27FC236}">
                <a16:creationId xmlns:a16="http://schemas.microsoft.com/office/drawing/2014/main" id="{4C03F183-ECBD-4A46-94AF-A839FAE7973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03857" y="-61175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517"/>
    </mc:Choice>
    <mc:Fallback xmlns="">
      <p:transition spd="slow" advTm="62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437" objId="2"/>
        <p14:stopEvt time="60012" objId="2"/>
        <p14:playEvt time="60044" objId="2"/>
        <p14:stopEvt time="62517" objId="2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Evaluating The Impact Of Clear Cap Using Decision Trees 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1395850"/>
            <a:ext cx="8303349" cy="363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Evaluating D.Trees.m4a" descr="Evaluating D.Trees.m4a">
            <a:hlinkClick r:id="" action="ppaction://media"/>
            <a:extLst>
              <a:ext uri="{FF2B5EF4-FFF2-40B4-BE49-F238E27FC236}">
                <a16:creationId xmlns:a16="http://schemas.microsoft.com/office/drawing/2014/main" id="{9AE0B1CD-9FB0-9940-A229-833210ED42C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08649" y="245425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52"/>
    </mc:Choice>
    <mc:Fallback xmlns="">
      <p:transition spd="slow" advTm="21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806" objId="2"/>
        <p14:stopEvt time="15741" objId="2"/>
        <p14:playEvt time="20416" objId="2"/>
        <p14:stopEvt time="21952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6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1.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6.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9.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5.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8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5"/>
</p:tagLst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1606</Words>
  <Application>Microsoft Macintosh PowerPoint</Application>
  <PresentationFormat>On-screen Show (16:9)</PresentationFormat>
  <Paragraphs>170</Paragraphs>
  <Slides>19</Slides>
  <Notes>19</Notes>
  <HiddenSlides>0</HiddenSlides>
  <MMClips>16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Times New Roman</vt:lpstr>
      <vt:lpstr>Calibri</vt:lpstr>
      <vt:lpstr>Old Standard TT</vt:lpstr>
      <vt:lpstr>Arial</vt:lpstr>
      <vt:lpstr>Impact</vt:lpstr>
      <vt:lpstr>Paperback</vt:lpstr>
      <vt:lpstr>Cleanstix As A Covid Safe Lid Applicator </vt:lpstr>
      <vt:lpstr>Table Of Contents</vt:lpstr>
      <vt:lpstr>Introduction </vt:lpstr>
      <vt:lpstr>Introduction Continued </vt:lpstr>
      <vt:lpstr>Introduction Continued</vt:lpstr>
      <vt:lpstr>Introduction Continued</vt:lpstr>
      <vt:lpstr>Introduction: Clearstix/Clearcap As Covid Safe Lid Applicator. </vt:lpstr>
      <vt:lpstr>Aim Of Presentation </vt:lpstr>
      <vt:lpstr>Evaluating The Impact Of Clear Cap Using Decision Trees </vt:lpstr>
      <vt:lpstr>Evaluating The Clinical Impact Of Clearcap</vt:lpstr>
      <vt:lpstr>Evaluating The Clinical Impact Of Clearcap Continued</vt:lpstr>
      <vt:lpstr>Model Case Predictions</vt:lpstr>
      <vt:lpstr>Evaluating The Clinical Impact Of Clearcap (QALY’s) </vt:lpstr>
      <vt:lpstr>Evaluating The Economic Impact </vt:lpstr>
      <vt:lpstr>Evaluating the Political Impact of Clearcap</vt:lpstr>
      <vt:lpstr>Key Findings </vt:lpstr>
      <vt:lpstr>Concluding Remarks </vt:lpstr>
      <vt:lpstr>References </vt:lpstr>
      <vt:lpstr>References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Cleanstix As A Covid Safe Lid Applicator </dc:title>
  <cp:lastModifiedBy>kelvin I</cp:lastModifiedBy>
  <cp:revision>5</cp:revision>
  <dcterms:modified xsi:type="dcterms:W3CDTF">2021-03-31T12:06:47Z</dcterms:modified>
</cp:coreProperties>
</file>